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6" r:id="rId13"/>
    <p:sldId id="265" r:id="rId14"/>
    <p:sldId id="276" r:id="rId15"/>
    <p:sldId id="303" r:id="rId16"/>
    <p:sldId id="293" r:id="rId17"/>
    <p:sldId id="277" r:id="rId18"/>
    <p:sldId id="379"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hyperlink" Target="https://api.spacexdata.com/v4/rockets/" TargetMode="Externa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&lt;Radhika Vispute&gt;</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&lt;09-11-2022&gt;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9308465" cy="3129915"/>
          </a:xfrm>
          <a:prstGeom prst="rect">
            <a:avLst/>
          </a:prstGeom>
        </p:spPr>
        <p:txBody>
          <a:bodyPr lIns="91440" tIns="45720" rIns="91440" bIns="45720" anchor="t"/>
          <a:lstStyle/>
          <a:p>
            <a:r>
              <a:rPr lang="en-US" sz="2000" dirty="0">
                <a:sym typeface="+mn-ea"/>
              </a:rPr>
              <a:t>Pandas and NumPy</a:t>
            </a:r>
            <a:endParaRPr lang="en-US" sz="2000" dirty="0"/>
          </a:p>
          <a:p>
            <a:pPr lvl="1"/>
            <a:r>
              <a:rPr lang="en-US" sz="2000" dirty="0">
                <a:sym typeface="+mn-ea"/>
              </a:rPr>
              <a:t>Functions from the Pandas and NumPy libraries are used to derive basic information about the data collected, which includes:</a:t>
            </a:r>
            <a:endParaRPr lang="en-US" sz="2000" dirty="0"/>
          </a:p>
          <a:p>
            <a:pPr lvl="2"/>
            <a:r>
              <a:rPr lang="en-US" sz="2000" dirty="0">
                <a:sym typeface="+mn-ea"/>
              </a:rPr>
              <a:t>The number of launches on each launch site</a:t>
            </a:r>
            <a:endParaRPr lang="en-US" sz="2000" dirty="0"/>
          </a:p>
          <a:p>
            <a:pPr lvl="2"/>
            <a:r>
              <a:rPr lang="en-US" sz="2000" dirty="0">
                <a:sym typeface="+mn-ea"/>
              </a:rPr>
              <a:t>The number of occurrence of each orbit</a:t>
            </a:r>
            <a:endParaRPr lang="en-US" sz="2000" dirty="0"/>
          </a:p>
          <a:p>
            <a:pPr lvl="2"/>
            <a:r>
              <a:rPr lang="en-US" sz="2000" dirty="0">
                <a:sym typeface="+mn-ea"/>
              </a:rPr>
              <a:t>The number and occurrence of each mission outcome</a:t>
            </a:r>
            <a:endParaRPr lang="en-US" sz="2000" dirty="0"/>
          </a:p>
          <a:p>
            <a:endParaRPr lang="en-US" sz="20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sz="2200" dirty="0">
                <a:sym typeface="+mn-ea"/>
              </a:rPr>
              <a:t>SQL</a:t>
            </a:r>
            <a:endParaRPr lang="en-US" sz="2200" dirty="0"/>
          </a:p>
          <a:p>
            <a:pPr lvl="1"/>
            <a:r>
              <a:rPr lang="en-US" sz="2200" dirty="0">
                <a:sym typeface="+mn-ea"/>
              </a:rPr>
              <a:t>The data is queried using SQL to answer several questions about the data such as:</a:t>
            </a:r>
            <a:endParaRPr lang="en-US" sz="2200" dirty="0"/>
          </a:p>
          <a:p>
            <a:pPr lvl="2"/>
            <a:r>
              <a:rPr lang="en-US" sz="2200" dirty="0">
                <a:sym typeface="+mn-ea"/>
              </a:rPr>
              <a:t>The names of the unique launch sites in the space mission</a:t>
            </a:r>
            <a:endParaRPr lang="en-US" sz="2200" dirty="0"/>
          </a:p>
          <a:p>
            <a:pPr lvl="2"/>
            <a:r>
              <a:rPr lang="en-US" sz="2200" dirty="0">
                <a:sym typeface="+mn-ea"/>
              </a:rPr>
              <a:t>The total payload mass carried by boosters launched by NASA (CRS)</a:t>
            </a:r>
            <a:endParaRPr lang="en-US" sz="2200" dirty="0"/>
          </a:p>
          <a:p>
            <a:pPr lvl="2"/>
            <a:r>
              <a:rPr lang="en-US" sz="2200" dirty="0">
                <a:sym typeface="+mn-ea"/>
              </a:rPr>
              <a:t>The average payload mass carried by booster version F9 v1.1</a:t>
            </a:r>
            <a:endParaRPr lang="en-US" sz="2200" dirty="0"/>
          </a:p>
          <a:p>
            <a:endParaRPr lang="en-US"/>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fontScale="60000"/>
          </a:bodyPr>
          <a:lstStyle/>
          <a:p>
            <a:r>
              <a:rPr lang="en-US" sz="2800" dirty="0">
                <a:sym typeface="+mn-ea"/>
              </a:rPr>
              <a:t>Matplotlib and Seaborn</a:t>
            </a:r>
            <a:endParaRPr lang="en-US" sz="2800" dirty="0"/>
          </a:p>
          <a:p>
            <a:pPr lvl="1"/>
            <a:r>
              <a:rPr lang="en-US" sz="2800" dirty="0">
                <a:sym typeface="+mn-ea"/>
              </a:rPr>
              <a:t>Functions from the Matplotlib and Seaborn libraries are used to visualize the data through scatterplots, bar charts, and line charts.</a:t>
            </a:r>
            <a:endParaRPr lang="en-US" sz="2800" dirty="0"/>
          </a:p>
          <a:p>
            <a:pPr lvl="1"/>
            <a:r>
              <a:rPr lang="en-US" sz="2800" dirty="0">
                <a:sym typeface="+mn-ea"/>
              </a:rPr>
              <a:t>The plots and charts are used to understand more about the relationships between several features, such as:</a:t>
            </a:r>
            <a:endParaRPr lang="en-US" sz="2800" dirty="0"/>
          </a:p>
          <a:p>
            <a:pPr lvl="2"/>
            <a:r>
              <a:rPr lang="en-US" sz="2800" dirty="0">
                <a:sym typeface="+mn-ea"/>
              </a:rPr>
              <a:t>The relationship between flight number and launch site</a:t>
            </a:r>
            <a:endParaRPr lang="en-US" sz="2800" dirty="0"/>
          </a:p>
          <a:p>
            <a:pPr lvl="2"/>
            <a:r>
              <a:rPr lang="en-US" sz="2800" dirty="0">
                <a:sym typeface="+mn-ea"/>
              </a:rPr>
              <a:t>The relationship between payload mass and launch site</a:t>
            </a:r>
            <a:endParaRPr lang="en-US" sz="2800" dirty="0"/>
          </a:p>
          <a:p>
            <a:pPr lvl="2"/>
            <a:r>
              <a:rPr lang="en-US" sz="2800" dirty="0">
                <a:sym typeface="+mn-ea"/>
              </a:rPr>
              <a:t>The relationship between success rate and orbit type</a:t>
            </a:r>
            <a:endParaRPr lang="en-US" sz="2800" dirty="0"/>
          </a:p>
          <a:p>
            <a:r>
              <a:rPr lang="en-US" sz="2800" dirty="0">
                <a:sym typeface="+mn-ea"/>
              </a:rPr>
              <a:t>Folium</a:t>
            </a:r>
            <a:endParaRPr lang="en-US" sz="2800" dirty="0"/>
          </a:p>
          <a:p>
            <a:pPr lvl="1"/>
            <a:r>
              <a:rPr lang="en-US" sz="2800" dirty="0">
                <a:sym typeface="+mn-ea"/>
              </a:rPr>
              <a:t>Functions from the Folium libraries are used to visualize the data through interactive maps.</a:t>
            </a:r>
            <a:endParaRPr lang="en-US" sz="2800" dirty="0"/>
          </a:p>
          <a:p>
            <a:pPr lvl="1"/>
            <a:r>
              <a:rPr lang="en-US" sz="2800" dirty="0">
                <a:sym typeface="+mn-ea"/>
              </a:rPr>
              <a:t> The Folium library is used to:</a:t>
            </a:r>
            <a:endParaRPr lang="en-US" sz="2800" dirty="0"/>
          </a:p>
          <a:p>
            <a:pPr lvl="2"/>
            <a:r>
              <a:rPr lang="en-US" sz="2800" dirty="0">
                <a:sym typeface="+mn-ea"/>
              </a:rPr>
              <a:t>Mark all launch sites on a map</a:t>
            </a:r>
            <a:endParaRPr lang="en-US" sz="2800" dirty="0"/>
          </a:p>
          <a:p>
            <a:pPr lvl="2"/>
            <a:r>
              <a:rPr lang="en-US" sz="2800" dirty="0">
                <a:sym typeface="+mn-ea"/>
              </a:rPr>
              <a:t>Mark the succeeded launches and failed launches for each site on the map</a:t>
            </a:r>
            <a:endParaRPr lang="en-US" sz="2800" dirty="0"/>
          </a:p>
          <a:p>
            <a:pPr lvl="2"/>
            <a:r>
              <a:rPr lang="en-US" sz="2800" dirty="0">
                <a:sym typeface="+mn-ea"/>
              </a:rPr>
              <a:t>Mark the distances between a launch site to its proximities such as the nearest city, railway, or highway</a:t>
            </a:r>
            <a:endParaRPr lang="en-US" sz="2800" dirty="0"/>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sym typeface="+mn-ea"/>
              </a:rPr>
              <a:t>Dash</a:t>
            </a:r>
            <a:endParaRPr lang="en-US" sz="2200" dirty="0"/>
          </a:p>
          <a:p>
            <a:pPr lvl="1"/>
            <a:r>
              <a:rPr lang="en-US" sz="2200" dirty="0">
                <a:sym typeface="+mn-ea"/>
              </a:rPr>
              <a:t>Functions from Dash are used to generate an interactive site where we can toggle the input using a dropdown menu and a range slider.</a:t>
            </a:r>
            <a:endParaRPr lang="en-US" sz="2200" dirty="0"/>
          </a:p>
          <a:p>
            <a:pPr lvl="1"/>
            <a:r>
              <a:rPr lang="en-US" sz="2200" dirty="0">
                <a:sym typeface="+mn-ea"/>
              </a:rPr>
              <a:t>Using a pie chart and a scatterplot, the interactive site shows:</a:t>
            </a:r>
            <a:endParaRPr lang="en-US" sz="2200" dirty="0"/>
          </a:p>
          <a:p>
            <a:pPr lvl="2"/>
            <a:r>
              <a:rPr lang="en-US" sz="2200" dirty="0">
                <a:sym typeface="+mn-ea"/>
              </a:rPr>
              <a:t>The total success launches from each launch site</a:t>
            </a:r>
            <a:endParaRPr lang="en-US" sz="2200" dirty="0"/>
          </a:p>
          <a:p>
            <a:pPr lvl="2"/>
            <a:r>
              <a:rPr lang="en-US" sz="2200" dirty="0">
                <a:sym typeface="+mn-ea"/>
              </a:rPr>
              <a:t>The correlation between payload mass and mission outcome (success or failure) for each launch site</a:t>
            </a:r>
            <a:endParaRPr lang="en-US" sz="2200" dirty="0"/>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fontScale="70000"/>
          </a:bodyPr>
          <a:lstStyle/>
          <a:p>
            <a:r>
              <a:rPr lang="en-US" sz="2800" dirty="0">
                <a:sym typeface="+mn-ea"/>
              </a:rPr>
              <a:t>Functions from the Scikit-learn library are used to create our machine learning models.</a:t>
            </a:r>
            <a:endParaRPr lang="en-US" sz="2800" dirty="0"/>
          </a:p>
          <a:p>
            <a:r>
              <a:rPr lang="en-US" sz="2800" dirty="0">
                <a:sym typeface="+mn-ea"/>
              </a:rPr>
              <a:t>The machine learning prediction phase include the following steps:</a:t>
            </a:r>
            <a:endParaRPr lang="en-US" sz="2800" dirty="0"/>
          </a:p>
          <a:p>
            <a:pPr lvl="1"/>
            <a:r>
              <a:rPr lang="en-US" sz="2800" dirty="0">
                <a:sym typeface="+mn-ea"/>
              </a:rPr>
              <a:t>Standardizing the data</a:t>
            </a:r>
            <a:endParaRPr lang="en-US" sz="2800" dirty="0"/>
          </a:p>
          <a:p>
            <a:pPr lvl="1"/>
            <a:r>
              <a:rPr lang="en-US" sz="2800" dirty="0">
                <a:sym typeface="+mn-ea"/>
              </a:rPr>
              <a:t>Splitting the data into training and test data</a:t>
            </a:r>
            <a:endParaRPr lang="en-US" sz="2800" dirty="0"/>
          </a:p>
          <a:p>
            <a:pPr lvl="1"/>
            <a:r>
              <a:rPr lang="en-US" sz="2800" dirty="0">
                <a:sym typeface="+mn-ea"/>
              </a:rPr>
              <a:t>Creating machine learning models, which include:</a:t>
            </a:r>
            <a:endParaRPr lang="en-US" sz="2800" dirty="0"/>
          </a:p>
          <a:p>
            <a:pPr lvl="2"/>
            <a:r>
              <a:rPr lang="en-US" sz="2800" dirty="0">
                <a:sym typeface="+mn-ea"/>
              </a:rPr>
              <a:t>Logistic regression</a:t>
            </a:r>
            <a:endParaRPr lang="en-US" sz="2800" dirty="0"/>
          </a:p>
          <a:p>
            <a:pPr lvl="2"/>
            <a:r>
              <a:rPr lang="en-US" sz="2800" dirty="0">
                <a:sym typeface="+mn-ea"/>
              </a:rPr>
              <a:t>Support vector machine (SVM)</a:t>
            </a:r>
            <a:endParaRPr lang="en-US" sz="2800" dirty="0"/>
          </a:p>
          <a:p>
            <a:pPr lvl="2"/>
            <a:r>
              <a:rPr lang="en-US" sz="2800" dirty="0">
                <a:sym typeface="+mn-ea"/>
              </a:rPr>
              <a:t>Decision tree</a:t>
            </a:r>
            <a:endParaRPr lang="en-US" sz="2800" dirty="0"/>
          </a:p>
          <a:p>
            <a:pPr lvl="2"/>
            <a:r>
              <a:rPr lang="en-US" sz="2800" dirty="0">
                <a:sym typeface="+mn-ea"/>
              </a:rPr>
              <a:t>K nearest neighbors (KNN)</a:t>
            </a:r>
            <a:endParaRPr lang="en-US" sz="2800" dirty="0"/>
          </a:p>
          <a:p>
            <a:pPr lvl="1"/>
            <a:r>
              <a:rPr lang="en-US" sz="2800" dirty="0">
                <a:sym typeface="+mn-ea"/>
              </a:rPr>
              <a:t>Fit the models on the training set </a:t>
            </a:r>
            <a:endParaRPr lang="en-US" sz="2800" dirty="0"/>
          </a:p>
          <a:p>
            <a:pPr lvl="1"/>
            <a:r>
              <a:rPr lang="en-US" sz="2800" dirty="0">
                <a:sym typeface="+mn-ea"/>
              </a:rPr>
              <a:t>Find the best combination of hyperparameters for each model</a:t>
            </a:r>
            <a:endParaRPr lang="en-US" sz="2800" dirty="0"/>
          </a:p>
          <a:p>
            <a:pPr lvl="1"/>
            <a:r>
              <a:rPr lang="en-US" sz="2800" dirty="0">
                <a:sym typeface="+mn-ea"/>
              </a:rPr>
              <a:t>Evaluate the models based on their accuracy scores and confusion matrix</a:t>
            </a:r>
            <a:endParaRPr lang="en-US" sz="2800" dirty="0"/>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375" y="1807210"/>
            <a:ext cx="9453245" cy="3310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457200" lvl="1" indent="0">
              <a:buNone/>
            </a:pPr>
            <a:r>
              <a:rPr lang="en-US" sz="1800" dirty="0">
                <a:sym typeface="+mn-ea"/>
              </a:rPr>
              <a:t>Below are the results:</a:t>
            </a:r>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Results</a:t>
            </a:r>
            <a:endParaRPr lang="en-US"/>
          </a:p>
        </p:txBody>
      </p:sp>
      <p:sp>
        <p:nvSpPr>
          <p:cNvPr id="3" name="Content Placeholder 2"/>
          <p:cNvSpPr>
            <a:spLocks noGrp="1"/>
          </p:cNvSpPr>
          <p:nvPr>
            <p:ph sz="half" idx="1"/>
          </p:nvPr>
        </p:nvSpPr>
        <p:spPr>
          <a:xfrm>
            <a:off x="838200" y="1478280"/>
            <a:ext cx="8862060" cy="564515"/>
          </a:xfrm>
        </p:spPr>
        <p:txBody>
          <a:bodyPr/>
          <a:p>
            <a:r>
              <a:rPr lang="en-US" dirty="0">
                <a:sym typeface="+mn-ea"/>
              </a:rPr>
              <a:t>The names of the unique launch sites in the space mission</a:t>
            </a:r>
            <a:endParaRPr lang="en-US" dirty="0"/>
          </a:p>
          <a:p>
            <a:endParaRPr lang="en-US"/>
          </a:p>
        </p:txBody>
      </p:sp>
      <p:pic>
        <p:nvPicPr>
          <p:cNvPr id="8" name="Content Placeholder 7"/>
          <p:cNvPicPr>
            <a:picLocks noChangeAspect="1"/>
          </p:cNvPicPr>
          <p:nvPr>
            <p:ph sz="half" idx="2"/>
          </p:nvPr>
        </p:nvPicPr>
        <p:blipFill>
          <a:blip r:embed="rId1"/>
          <a:stretch>
            <a:fillRect/>
          </a:stretch>
        </p:blipFill>
        <p:spPr>
          <a:xfrm>
            <a:off x="1054735" y="2169795"/>
            <a:ext cx="1473200" cy="1549400"/>
          </a:xfrm>
          <a:prstGeom prst="rect">
            <a:avLst/>
          </a:prstGeom>
        </p:spPr>
      </p:pic>
      <p:sp>
        <p:nvSpPr>
          <p:cNvPr id="4" name="Text Box 3"/>
          <p:cNvSpPr txBox="1"/>
          <p:nvPr/>
        </p:nvSpPr>
        <p:spPr>
          <a:xfrm>
            <a:off x="1054735" y="4197985"/>
            <a:ext cx="4384040" cy="368300"/>
          </a:xfrm>
          <a:prstGeom prst="rect">
            <a:avLst/>
          </a:prstGeom>
          <a:noFill/>
        </p:spPr>
        <p:txBody>
          <a:bodyPr wrap="none" rtlCol="0" anchor="t">
            <a:spAutoFit/>
          </a:bodyPr>
          <a:p>
            <a:r>
              <a:rPr lang="en-US" dirty="0">
                <a:sym typeface="+mn-ea"/>
              </a:rPr>
              <a:t>5 records where launch sites begin with ‘CCA’</a:t>
            </a:r>
            <a:endParaRPr lang="en-US"/>
          </a:p>
        </p:txBody>
      </p:sp>
      <p:pic>
        <p:nvPicPr>
          <p:cNvPr id="11" name="Picture 10"/>
          <p:cNvPicPr>
            <a:picLocks noChangeAspect="1"/>
          </p:cNvPicPr>
          <p:nvPr/>
        </p:nvPicPr>
        <p:blipFill>
          <a:blip r:embed="rId2"/>
          <a:stretch>
            <a:fillRect/>
          </a:stretch>
        </p:blipFill>
        <p:spPr>
          <a:xfrm>
            <a:off x="0" y="4792505"/>
            <a:ext cx="12192000" cy="152284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p>
            <a:endParaRPr lang="en-US"/>
          </a:p>
        </p:txBody>
      </p:sp>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Content Placeholder 5"/>
          <p:cNvPicPr>
            <a:picLocks noChangeAspect="1"/>
          </p:cNvPicPr>
          <p:nvPr>
            <p:ph idx="1"/>
          </p:nvPr>
        </p:nvPicPr>
        <p:blipFill>
          <a:blip r:embed="rId2"/>
          <a:stretch>
            <a:fillRect/>
          </a:stretch>
        </p:blipFill>
        <p:spPr>
          <a:xfrm>
            <a:off x="2153285" y="1825625"/>
            <a:ext cx="788479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8" name="Content Placeholder 7"/>
          <p:cNvPicPr>
            <a:picLocks noChangeAspect="1"/>
          </p:cNvPicPr>
          <p:nvPr>
            <p:ph idx="1"/>
          </p:nvPr>
        </p:nvPicPr>
        <p:blipFill>
          <a:blip r:embed="rId2"/>
          <a:stretch>
            <a:fillRect/>
          </a:stretch>
        </p:blipFill>
        <p:spPr>
          <a:xfrm>
            <a:off x="2082800" y="1825625"/>
            <a:ext cx="8025765"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9" name="Content Placeholder 8"/>
          <p:cNvPicPr>
            <a:picLocks noChangeAspect="1"/>
          </p:cNvPicPr>
          <p:nvPr>
            <p:ph idx="1"/>
          </p:nvPr>
        </p:nvPicPr>
        <p:blipFill>
          <a:blip r:embed="rId2"/>
          <a:stretch>
            <a:fillRect/>
          </a:stretch>
        </p:blipFill>
        <p:spPr>
          <a:xfrm>
            <a:off x="3498215" y="2223135"/>
            <a:ext cx="5194300" cy="3556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Content Placeholder 7"/>
          <p:cNvPicPr>
            <a:picLocks noChangeAspect="1"/>
          </p:cNvPicPr>
          <p:nvPr>
            <p:ph idx="1"/>
          </p:nvPr>
        </p:nvPicPr>
        <p:blipFill>
          <a:blip r:embed="rId2"/>
          <a:stretch>
            <a:fillRect/>
          </a:stretch>
        </p:blipFill>
        <p:spPr>
          <a:xfrm>
            <a:off x="2282825" y="1825625"/>
            <a:ext cx="7625715"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Content Placeholder 7"/>
          <p:cNvPicPr>
            <a:picLocks noChangeAspect="1"/>
          </p:cNvPicPr>
          <p:nvPr>
            <p:ph idx="1"/>
          </p:nvPr>
        </p:nvPicPr>
        <p:blipFill>
          <a:blip r:embed="rId2"/>
          <a:stretch>
            <a:fillRect/>
          </a:stretch>
        </p:blipFill>
        <p:spPr>
          <a:xfrm>
            <a:off x="2340610" y="1825625"/>
            <a:ext cx="7509510"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8" name="Content Placeholder 7"/>
          <p:cNvPicPr>
            <a:picLocks noChangeAspect="1"/>
          </p:cNvPicPr>
          <p:nvPr>
            <p:ph idx="1"/>
          </p:nvPr>
        </p:nvPicPr>
        <p:blipFill>
          <a:blip r:embed="rId2"/>
          <a:stretch>
            <a:fillRect/>
          </a:stretch>
        </p:blipFill>
        <p:spPr>
          <a:xfrm>
            <a:off x="2405380" y="1825625"/>
            <a:ext cx="7379970" cy="4351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9" name="Content Placeholder 8"/>
          <p:cNvPicPr>
            <a:picLocks noChangeAspect="1"/>
          </p:cNvPicPr>
          <p:nvPr>
            <p:ph idx="1"/>
          </p:nvPr>
        </p:nvPicPr>
        <p:blipFill>
          <a:blip r:embed="rId2"/>
          <a:stretch>
            <a:fillRect/>
          </a:stretch>
        </p:blipFill>
        <p:spPr>
          <a:xfrm>
            <a:off x="2268855" y="2046605"/>
            <a:ext cx="7653655" cy="39090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SELECT * FROM SPACE WHERE LAUNCH_SITE LIKE 'CCA%' LIMIT 5;</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14" name="Content Placeholder 13"/>
          <p:cNvPicPr>
            <a:picLocks noChangeAspect="1"/>
          </p:cNvPicPr>
          <p:nvPr>
            <p:ph sz="half" idx="2"/>
          </p:nvPr>
        </p:nvPicPr>
        <p:blipFill>
          <a:blip r:embed="rId2"/>
          <a:stretch>
            <a:fillRect/>
          </a:stretch>
        </p:blipFill>
        <p:spPr>
          <a:xfrm>
            <a:off x="6149340" y="1691005"/>
            <a:ext cx="5872480" cy="2450465"/>
          </a:xfrm>
          <a:prstGeom prst="rect">
            <a:avLst/>
          </a:prstGeom>
        </p:spPr>
      </p:pic>
      <p:pic>
        <p:nvPicPr>
          <p:cNvPr id="6" name="Picture 5"/>
          <p:cNvPicPr>
            <a:picLocks noChangeAspect="1"/>
          </p:cNvPicPr>
          <p:nvPr/>
        </p:nvPicPr>
        <p:blipFill>
          <a:blip r:embed="rId3"/>
          <a:stretch>
            <a:fillRect/>
          </a:stretch>
        </p:blipFill>
        <p:spPr>
          <a:xfrm>
            <a:off x="1347470" y="4596130"/>
            <a:ext cx="8772525" cy="15811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sp>
        <p:nvSpPr>
          <p:cNvPr id="6" name="Text Box 5"/>
          <p:cNvSpPr txBox="1"/>
          <p:nvPr/>
        </p:nvSpPr>
        <p:spPr>
          <a:xfrm>
            <a:off x="770255" y="2403475"/>
            <a:ext cx="6869430" cy="645160"/>
          </a:xfrm>
          <a:prstGeom prst="rect">
            <a:avLst/>
          </a:prstGeom>
          <a:noFill/>
        </p:spPr>
        <p:txBody>
          <a:bodyPr wrap="square" rtlCol="0" anchor="t">
            <a:spAutoFit/>
          </a:bodyPr>
          <a:p>
            <a:r>
              <a:rPr lang="en-US"/>
              <a:t>%sql select sum(payload_mass__kg_) as "Total paloadmass" from space where customer = 'NASA (CRS)'</a:t>
            </a:r>
            <a:endParaRPr lang="en-US"/>
          </a:p>
        </p:txBody>
      </p:sp>
      <p:pic>
        <p:nvPicPr>
          <p:cNvPr id="10" name="Content Placeholder 9"/>
          <p:cNvPicPr>
            <a:picLocks noChangeAspect="1"/>
          </p:cNvPicPr>
          <p:nvPr>
            <p:ph idx="1"/>
          </p:nvPr>
        </p:nvPicPr>
        <p:blipFill>
          <a:blip r:embed="rId2"/>
          <a:stretch>
            <a:fillRect/>
          </a:stretch>
        </p:blipFill>
        <p:spPr>
          <a:xfrm>
            <a:off x="1898015" y="3619500"/>
            <a:ext cx="2148205" cy="10826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10516235"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%sql SELECT AVG(payload_mass__kg_) AS "Average payload mass by Booster Version F9 v1.1" FROM space WHERE BOOSTER_VERSION = 'F9 v1.1';</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2618740" y="4647565"/>
            <a:ext cx="4895850" cy="10001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10432415" cy="435165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SELECT MIN(DATE) AS "Date of first successful landing outcome in ground pad" FROM space WHERE LANDING__OUTCOME = 'Success (ground pad)';</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3649345" y="3482340"/>
            <a:ext cx="5354320" cy="10826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10447020" cy="4351655"/>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%sql SELECT BOOSTER_VERSION FROM SPACE WHERE LANDING__OUTCOME = 'Success (drone ship)' AND PAYLOAD_MASS__KG_ BETWEEN 4000 AND 6000;</a:t>
            </a: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3910330" y="3352800"/>
            <a:ext cx="1946910" cy="19145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 Box 2"/>
          <p:cNvSpPr txBox="1"/>
          <p:nvPr/>
        </p:nvSpPr>
        <p:spPr>
          <a:xfrm>
            <a:off x="998220" y="1931670"/>
            <a:ext cx="10424795" cy="3415030"/>
          </a:xfrm>
          <a:prstGeom prst="rect">
            <a:avLst/>
          </a:prstGeom>
          <a:noFill/>
        </p:spPr>
        <p:txBody>
          <a:bodyPr wrap="square" rtlCol="0">
            <a:spAutoFit/>
          </a:bodyPr>
          <a:p>
            <a:pPr marL="285750" indent="-285750" algn="l">
              <a:buFont typeface="Arial" panose="020B0604020202020204" pitchFamily="34" charset="0"/>
              <a:buChar char="•"/>
            </a:pPr>
            <a:r>
              <a:rPr lang="en-MY" dirty="0">
                <a:sym typeface="+mn-ea"/>
              </a:rPr>
              <a:t>In this project, we </a:t>
            </a:r>
            <a:r>
              <a:rPr lang="en-US" altLang="en-MY" dirty="0">
                <a:sym typeface="+mn-ea"/>
              </a:rPr>
              <a:t>will </a:t>
            </a:r>
            <a:r>
              <a:rPr lang="en-MY" dirty="0">
                <a:sym typeface="+mn-ea"/>
              </a:rPr>
              <a:t>predict if the SpaceX Falcon 9 first stage will land successfully using several machine learning classification algorithms.</a:t>
            </a:r>
            <a:endParaRPr lang="en-US" dirty="0"/>
          </a:p>
          <a:p>
            <a:pPr marL="285750" indent="-285750" algn="l">
              <a:buFont typeface="Arial" panose="020B0604020202020204" pitchFamily="34" charset="0"/>
              <a:buChar char="•"/>
            </a:pPr>
            <a:r>
              <a:rPr lang="en-US" dirty="0">
                <a:sym typeface="+mn-ea"/>
              </a:rPr>
              <a:t>The main steps in this project include:</a:t>
            </a:r>
            <a:endParaRPr lang="en-US" dirty="0"/>
          </a:p>
          <a:p>
            <a:pPr marL="742950" lvl="1" indent="-285750" algn="l">
              <a:buFont typeface="Arial" panose="020B0604020202020204" pitchFamily="34" charset="0"/>
              <a:buChar char="•"/>
            </a:pPr>
            <a:r>
              <a:rPr lang="en-US" dirty="0">
                <a:sym typeface="+mn-ea"/>
              </a:rPr>
              <a:t>Data collection, wrangling, and formatting</a:t>
            </a:r>
            <a:endParaRPr lang="en-US" dirty="0"/>
          </a:p>
          <a:p>
            <a:pPr marL="742950" lvl="1" indent="-285750" algn="l">
              <a:buFont typeface="Arial" panose="020B0604020202020204" pitchFamily="34" charset="0"/>
              <a:buChar char="•"/>
            </a:pPr>
            <a:r>
              <a:rPr lang="en-US" dirty="0">
                <a:sym typeface="+mn-ea"/>
              </a:rPr>
              <a:t>Exploratory data analysis</a:t>
            </a:r>
            <a:endParaRPr lang="en-US" dirty="0"/>
          </a:p>
          <a:p>
            <a:pPr marL="742950" lvl="1" indent="-285750" algn="l">
              <a:buFont typeface="Arial" panose="020B0604020202020204" pitchFamily="34" charset="0"/>
              <a:buChar char="•"/>
            </a:pPr>
            <a:r>
              <a:rPr lang="en-US" dirty="0">
                <a:sym typeface="+mn-ea"/>
              </a:rPr>
              <a:t>Interactive data visualization</a:t>
            </a:r>
            <a:endParaRPr lang="en-US" dirty="0"/>
          </a:p>
          <a:p>
            <a:pPr marL="742950" lvl="1" indent="-285750" algn="l">
              <a:buFont typeface="Arial" panose="020B0604020202020204" pitchFamily="34" charset="0"/>
              <a:buChar char="•"/>
            </a:pPr>
            <a:r>
              <a:rPr lang="en-US" dirty="0">
                <a:sym typeface="+mn-ea"/>
              </a:rPr>
              <a:t>Machine learning prediction</a:t>
            </a:r>
            <a:endParaRPr lang="en-US" dirty="0"/>
          </a:p>
          <a:p>
            <a:pPr marL="285750" indent="-285750" algn="l">
              <a:buFont typeface="Arial" panose="020B0604020202020204" pitchFamily="34" charset="0"/>
              <a:buChar char="•"/>
            </a:pPr>
            <a:r>
              <a:rPr lang="en-US" dirty="0">
                <a:sym typeface="+mn-ea"/>
              </a:rPr>
              <a:t>Our graphs show that some features of the rocket launches have a correlation with the outcome of the launches, i.e., success or failure.</a:t>
            </a:r>
            <a:endParaRPr lang="en-US" dirty="0"/>
          </a:p>
          <a:p>
            <a:pPr marL="285750" indent="-285750" algn="l">
              <a:buFont typeface="Arial" panose="020B0604020202020204" pitchFamily="34" charset="0"/>
              <a:buChar char="•"/>
            </a:pPr>
            <a:r>
              <a:rPr lang="en-US" dirty="0">
                <a:sym typeface="+mn-ea"/>
              </a:rPr>
              <a:t>It is also concluded that decision tree may be the best machine learning algorithm to predict if the Falcon 9 first stage will land successfully.</a:t>
            </a:r>
            <a:endParaRPr lang="en-US" dirty="0"/>
          </a:p>
          <a:p>
            <a:pPr marL="285750" indent="-285750">
              <a:buFont typeface="Arial" panose="020B0604020202020204" pitchFamily="34" charset="0"/>
              <a:buNone/>
            </a:pP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10477500"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%sql SELECT number_of_success_outcomes, number_of_failure_outcomes FROM (SELECT COUNT(*) AS number_of_success_outcomes FROM space WHERE MISSION_OUTCOME LIKE 'Success%') success_table, (SELECT COUNT(*) number_of_failure_outcomes FROM space WHERE MISSION_OUTCOME LIKE 'Failure%') failure_table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3288665" y="4116070"/>
            <a:ext cx="5886450" cy="11131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SELECT DISTINCT BOOSTER_VERSION FROM space WHERE PAYLOAD_MASS__KG_ =(SELECT MAX(PAYLOAD_MASS__KG_) FROM space);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8152765" y="2677160"/>
            <a:ext cx="1219200" cy="26479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%sql SELECT DATE, BOOSTER_VERSION, LAUNCH_SITE FROM space WHERE year(DATE) = '2015' AND LANDING__OUTCOME = 'Failure (drone ship)';</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738745" y="3610610"/>
            <a:ext cx="2047875" cy="7810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SELECT LANDING__OUTCOME, COUNT(LANDING__OUTCOME) AS Landing_Count FROM space WHERE DATE BETWEEN '2010-06-04' AND '2017-03-20' GROUP BY  LANDING__OUTCOME ORDER BY COUNT(LANDING__OUTCOME) DESC;</a:t>
            </a: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938770" y="3843655"/>
            <a:ext cx="1647825" cy="3143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p>
            <a:endParaRPr lang="en-US"/>
          </a:p>
        </p:txBody>
      </p:sp>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endParaRPr lang="en-US" dirty="0">
              <a:solidFill>
                <a:srgbClr val="0B49CB"/>
              </a:solidFill>
              <a:latin typeface="Abadi"/>
            </a:endParaRPr>
          </a:p>
        </p:txBody>
      </p:sp>
      <p:pic>
        <p:nvPicPr>
          <p:cNvPr id="9" name="Content Placeholder 8"/>
          <p:cNvPicPr>
            <a:picLocks noChangeAspect="1"/>
          </p:cNvPicPr>
          <p:nvPr>
            <p:ph idx="1"/>
          </p:nvPr>
        </p:nvPicPr>
        <p:blipFill>
          <a:blip r:embed="rId2"/>
          <a:stretch>
            <a:fillRect/>
          </a:stretch>
        </p:blipFill>
        <p:spPr>
          <a:xfrm>
            <a:off x="2268855" y="2046605"/>
            <a:ext cx="7653655" cy="3909060"/>
          </a:xfrm>
          <a:prstGeom prst="rect">
            <a:avLst/>
          </a:prstGeom>
        </p:spPr>
      </p:pic>
      <p:sp>
        <p:nvSpPr>
          <p:cNvPr id="6" name="Text Box 5"/>
          <p:cNvSpPr txBox="1"/>
          <p:nvPr/>
        </p:nvSpPr>
        <p:spPr>
          <a:xfrm>
            <a:off x="2519680" y="1691005"/>
            <a:ext cx="2317115" cy="368300"/>
          </a:xfrm>
          <a:prstGeom prst="rect">
            <a:avLst/>
          </a:prstGeom>
          <a:noFill/>
        </p:spPr>
        <p:txBody>
          <a:bodyPr wrap="none" rtlCol="0">
            <a:spAutoFit/>
          </a:bodyPr>
          <a:p>
            <a:pPr algn="l"/>
            <a:r>
              <a:rPr lang="en-MY" dirty="0">
                <a:sym typeface="+mn-ea"/>
              </a:rPr>
              <a:t>All launch sites on map</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7380" y="322580"/>
            <a:ext cx="10515600" cy="1325563"/>
          </a:xfrm>
        </p:spPr>
        <p:txBody>
          <a:bodyPr/>
          <a:p>
            <a:endParaRPr lang="en-US"/>
          </a:p>
        </p:txBody>
      </p:sp>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endParaRPr lang="en-US" dirty="0">
              <a:solidFill>
                <a:srgbClr val="0B49CB"/>
              </a:solidFill>
              <a:latin typeface="Abadi"/>
            </a:endParaRPr>
          </a:p>
        </p:txBody>
      </p:sp>
      <p:pic>
        <p:nvPicPr>
          <p:cNvPr id="14" name="Content Placeholder 13"/>
          <p:cNvPicPr>
            <a:picLocks noChangeAspect="1"/>
          </p:cNvPicPr>
          <p:nvPr>
            <p:ph idx="1"/>
          </p:nvPr>
        </p:nvPicPr>
        <p:blipFill>
          <a:blip r:embed="rId2"/>
          <a:stretch>
            <a:fillRect/>
          </a:stretch>
        </p:blipFill>
        <p:spPr>
          <a:xfrm>
            <a:off x="671830" y="2205990"/>
            <a:ext cx="10426700" cy="4351655"/>
          </a:xfrm>
          <a:prstGeom prst="rect">
            <a:avLst/>
          </a:prstGeom>
        </p:spPr>
      </p:pic>
      <p:sp>
        <p:nvSpPr>
          <p:cNvPr id="4" name="Text Box 3"/>
          <p:cNvSpPr txBox="1"/>
          <p:nvPr/>
        </p:nvSpPr>
        <p:spPr>
          <a:xfrm>
            <a:off x="436880" y="1283970"/>
            <a:ext cx="8580755" cy="922020"/>
          </a:xfrm>
          <a:prstGeom prst="rect">
            <a:avLst/>
          </a:prstGeom>
          <a:noFill/>
        </p:spPr>
        <p:txBody>
          <a:bodyPr wrap="none" rtlCol="0">
            <a:spAutoFit/>
          </a:bodyPr>
          <a:p>
            <a:pPr algn="l"/>
            <a:r>
              <a:rPr lang="en-US" dirty="0">
                <a:sym typeface="+mn-ea"/>
              </a:rPr>
              <a:t>The succeeded launches and failed launches for each site on map</a:t>
            </a:r>
            <a:endParaRPr lang="en-US" dirty="0">
              <a:sym typeface="+mn-ea"/>
            </a:endParaRPr>
          </a:p>
          <a:p>
            <a:pPr algn="l"/>
            <a:r>
              <a:rPr lang="en-US" dirty="0">
                <a:sym typeface="+mn-ea"/>
              </a:rPr>
              <a:t>If we zoom in on one of the launch site, we can see green and red tags. </a:t>
            </a:r>
            <a:endParaRPr lang="en-US" dirty="0">
              <a:sym typeface="+mn-ea"/>
            </a:endParaRPr>
          </a:p>
          <a:p>
            <a:pPr algn="l"/>
            <a:r>
              <a:rPr lang="en-US" dirty="0">
                <a:sym typeface="+mn-ea"/>
              </a:rPr>
              <a:t>Each green tag represents a successful launch while each red tag represents a failed launch</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p>
            <a:endParaRPr lang="en-US"/>
          </a:p>
        </p:txBody>
      </p:sp>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lIns="91440" tIns="45720" rIns="91440" bIns="45720" anchor="t">
            <a:normAutofit/>
          </a:bodyPr>
          <a:lstStyle/>
          <a:p>
            <a:pPr>
              <a:lnSpc>
                <a:spcPct val="100000"/>
              </a:lnSpc>
              <a:spcBef>
                <a:spcPts val="1400"/>
              </a:spcBef>
            </a:pPr>
            <a:r>
              <a:rPr lang="en-US" sz="2200" dirty="0">
                <a:sym typeface="+mn-ea"/>
              </a:rPr>
              <a:t>The distances between a launch site to its proximities such as the nearest city, railway, or highway</a:t>
            </a:r>
            <a:endParaRPr lang="en-US" sz="2200" dirty="0"/>
          </a:p>
          <a:p>
            <a:pPr lvl="1"/>
            <a:r>
              <a:rPr lang="en-US" sz="2200" dirty="0">
                <a:sym typeface="+mn-ea"/>
              </a:rPr>
              <a:t>The picture below shows the distance between the VAFB SLC-4E launch site and the nearest coastline</a:t>
            </a:r>
            <a:endParaRPr lang="en-US" sz="2200" dirty="0"/>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endParaRPr lang="en-US" dirty="0">
              <a:solidFill>
                <a:srgbClr val="0B49CB"/>
              </a:solidFill>
              <a:latin typeface="Abadi"/>
            </a:endParaRPr>
          </a:p>
        </p:txBody>
      </p:sp>
      <p:pic>
        <p:nvPicPr>
          <p:cNvPr id="2" name="Content Placeholder 1"/>
          <p:cNvPicPr>
            <a:picLocks noChangeAspect="1"/>
          </p:cNvPicPr>
          <p:nvPr>
            <p:ph sz="half" idx="2"/>
          </p:nvPr>
        </p:nvPicPr>
        <p:blipFill rotWithShape="1">
          <a:blip r:embed="rId2"/>
          <a:srcRect l="32712" t="15961"/>
          <a:stretch>
            <a:fillRect/>
          </a:stretch>
        </p:blipFill>
        <p:spPr>
          <a:xfrm>
            <a:off x="6172200" y="2865755"/>
            <a:ext cx="5181600" cy="2270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lIns="91440" tIns="45720" rIns="91440" bIns="45720" anchor="t">
            <a:normAutofit/>
          </a:bodyPr>
          <a:lstStyle/>
          <a:p>
            <a:pPr>
              <a:lnSpc>
                <a:spcPct val="100000"/>
              </a:lnSpc>
              <a:spcBef>
                <a:spcPts val="1400"/>
              </a:spcBef>
            </a:pPr>
            <a:r>
              <a:rPr lang="en-US" sz="2200" dirty="0">
                <a:sym typeface="+mn-ea"/>
              </a:rPr>
              <a:t>The picture below shows a pie chart when launch site CCAFS LC-40 is chosen.</a:t>
            </a:r>
            <a:endParaRPr lang="en-US" sz="2200" dirty="0"/>
          </a:p>
          <a:p>
            <a:pPr>
              <a:lnSpc>
                <a:spcPct val="100000"/>
              </a:lnSpc>
              <a:spcBef>
                <a:spcPts val="1400"/>
              </a:spcBef>
            </a:pPr>
            <a:r>
              <a:rPr lang="en-US" sz="2200" dirty="0">
                <a:sym typeface="+mn-ea"/>
              </a:rPr>
              <a:t>0 represents failed launches while 1 represents successful launches. We can see that 73.1% of launches done at CCAFS LC-40 are failed launches.</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endParaRPr lang="en-US" dirty="0">
              <a:solidFill>
                <a:srgbClr val="0B49CB"/>
              </a:solidFill>
              <a:latin typeface="Abadi"/>
            </a:endParaRPr>
          </a:p>
        </p:txBody>
      </p:sp>
      <p:pic>
        <p:nvPicPr>
          <p:cNvPr id="9" name="Content Placeholder 8"/>
          <p:cNvPicPr>
            <a:picLocks noChangeAspect="1"/>
          </p:cNvPicPr>
          <p:nvPr>
            <p:ph sz="half" idx="2"/>
          </p:nvPr>
        </p:nvPicPr>
        <p:blipFill>
          <a:blip r:embed="rId2"/>
          <a:stretch>
            <a:fillRect/>
          </a:stretch>
        </p:blipFill>
        <p:spPr>
          <a:xfrm>
            <a:off x="6172200" y="2932430"/>
            <a:ext cx="5181600" cy="21374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715010" y="1476375"/>
            <a:ext cx="10708005" cy="4951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MY" sz="2200" dirty="0">
                <a:sym typeface="+mn-ea"/>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MY" sz="2200" dirty="0"/>
          </a:p>
          <a:p>
            <a:pPr>
              <a:spcBef>
                <a:spcPts val="1400"/>
              </a:spcBef>
            </a:pPr>
            <a:r>
              <a:rPr lang="en-MY" sz="2200" dirty="0">
                <a:sym typeface="+mn-ea"/>
              </a:rPr>
              <a:t>Most unsuccessful landings are planned. Sometimes, SpaceX will perform a controlled landing in the ocean.</a:t>
            </a:r>
            <a:endParaRPr lang="en-MY" sz="2200" dirty="0"/>
          </a:p>
          <a:p>
            <a:pPr>
              <a:spcBef>
                <a:spcPts val="1400"/>
              </a:spcBef>
            </a:pPr>
            <a:r>
              <a:rPr lang="en-MY" sz="2200" dirty="0">
                <a:sym typeface="+mn-ea"/>
              </a:rPr>
              <a:t>The main question that we are trying to answer is, for a given set of features about a Falcon 9 rocket launch which include its payload mass, orbit type, launch site, and so on, will the first stage of the rocket land successfully?</a:t>
            </a:r>
            <a:endParaRPr lang="en-MY" sz="2200" dirty="0"/>
          </a:p>
          <a:p>
            <a:pPr>
              <a:spcBef>
                <a:spcPts val="1400"/>
              </a:spcBef>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p>
            <a:endParaRPr lang="en-US"/>
          </a:p>
        </p:txBody>
      </p:sp>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lIns="91440" tIns="45720" rIns="91440" bIns="45720" anchor="t">
            <a:normAutofit/>
          </a:bodyPr>
          <a:lstStyle/>
          <a:p>
            <a:r>
              <a:rPr lang="en-US" sz="2200" dirty="0">
                <a:sym typeface="+mn-ea"/>
              </a:rPr>
              <a:t>The picture below shows a scatterplot when the payload mass range is set to be from 2000kg to 8000kg.</a:t>
            </a:r>
            <a:endParaRPr lang="en-US" sz="2200" dirty="0"/>
          </a:p>
          <a:p>
            <a:r>
              <a:rPr lang="en-US" sz="2200" dirty="0">
                <a:sym typeface="+mn-ea"/>
              </a:rPr>
              <a:t>Class 0 represents failed launches while class 1 represents successful launches. </a:t>
            </a:r>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2884805" y="3923030"/>
            <a:ext cx="5181600" cy="18770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Text Box 6"/>
          <p:cNvSpPr txBox="1"/>
          <p:nvPr/>
        </p:nvSpPr>
        <p:spPr>
          <a:xfrm>
            <a:off x="1092200" y="1304925"/>
            <a:ext cx="2921000" cy="2030095"/>
          </a:xfrm>
          <a:prstGeom prst="rect">
            <a:avLst/>
          </a:prstGeom>
          <a:noFill/>
        </p:spPr>
        <p:txBody>
          <a:bodyPr wrap="square" rtlCol="0" anchor="t">
            <a:spAutoFit/>
          </a:bodyPr>
          <a:p>
            <a:r>
              <a:rPr lang="en-US" dirty="0">
                <a:sym typeface="+mn-ea"/>
              </a:rPr>
              <a:t>Logistic regression</a:t>
            </a:r>
            <a:endParaRPr lang="en-US" dirty="0"/>
          </a:p>
          <a:p>
            <a:pPr lvl="1"/>
            <a:r>
              <a:rPr lang="en-US" dirty="0" err="1">
                <a:sym typeface="+mn-ea"/>
              </a:rPr>
              <a:t>GridSearchCV</a:t>
            </a:r>
            <a:r>
              <a:rPr lang="en-US" dirty="0">
                <a:sym typeface="+mn-ea"/>
              </a:rPr>
              <a:t> best score: </a:t>
            </a:r>
            <a:r>
              <a:rPr lang="en-MY" dirty="0">
                <a:sym typeface="+mn-ea"/>
              </a:rPr>
              <a:t>0.8464285714285713</a:t>
            </a:r>
            <a:endParaRPr lang="en-MY" dirty="0"/>
          </a:p>
          <a:p>
            <a:pPr lvl="1"/>
            <a:r>
              <a:rPr lang="en-MY" dirty="0">
                <a:sym typeface="+mn-ea"/>
              </a:rPr>
              <a:t>Accuracy score on test set: 0.8333333333333334</a:t>
            </a:r>
            <a:endParaRPr lang="en-US"/>
          </a:p>
        </p:txBody>
      </p:sp>
      <p:sp>
        <p:nvSpPr>
          <p:cNvPr id="10" name="Text Box 9"/>
          <p:cNvSpPr txBox="1"/>
          <p:nvPr/>
        </p:nvSpPr>
        <p:spPr>
          <a:xfrm>
            <a:off x="4682490" y="1304925"/>
            <a:ext cx="2691130" cy="2306955"/>
          </a:xfrm>
          <a:prstGeom prst="rect">
            <a:avLst/>
          </a:prstGeom>
          <a:noFill/>
        </p:spPr>
        <p:txBody>
          <a:bodyPr wrap="square" rtlCol="0" anchor="t">
            <a:spAutoFit/>
          </a:bodyPr>
          <a:p>
            <a:r>
              <a:rPr lang="en-US" dirty="0">
                <a:sym typeface="+mn-ea"/>
              </a:rPr>
              <a:t>Support vector machine (SVM)</a:t>
            </a:r>
            <a:endParaRPr lang="en-US" dirty="0"/>
          </a:p>
          <a:p>
            <a:pPr lvl="1"/>
            <a:r>
              <a:rPr lang="en-US" dirty="0" err="1">
                <a:sym typeface="+mn-ea"/>
              </a:rPr>
              <a:t>GridSearchCV</a:t>
            </a:r>
            <a:r>
              <a:rPr lang="en-US" dirty="0">
                <a:sym typeface="+mn-ea"/>
              </a:rPr>
              <a:t> best score: </a:t>
            </a:r>
            <a:r>
              <a:rPr lang="en-MY" dirty="0">
                <a:sym typeface="+mn-ea"/>
              </a:rPr>
              <a:t>0.8482142857142856</a:t>
            </a:r>
            <a:endParaRPr lang="en-MY" dirty="0"/>
          </a:p>
          <a:p>
            <a:pPr lvl="1"/>
            <a:r>
              <a:rPr lang="en-MY" dirty="0">
                <a:sym typeface="+mn-ea"/>
              </a:rPr>
              <a:t>Accuracy score on test set: 0.8333333333333334</a:t>
            </a:r>
            <a:endParaRPr lang="en-US"/>
          </a:p>
        </p:txBody>
      </p:sp>
      <p:sp>
        <p:nvSpPr>
          <p:cNvPr id="11" name="Text Box 10"/>
          <p:cNvSpPr txBox="1"/>
          <p:nvPr/>
        </p:nvSpPr>
        <p:spPr>
          <a:xfrm>
            <a:off x="8042910" y="1304925"/>
            <a:ext cx="3072765" cy="1476375"/>
          </a:xfrm>
          <a:prstGeom prst="rect">
            <a:avLst/>
          </a:prstGeom>
          <a:noFill/>
        </p:spPr>
        <p:txBody>
          <a:bodyPr wrap="square" rtlCol="0" anchor="t">
            <a:spAutoFit/>
          </a:bodyPr>
          <a:p>
            <a:r>
              <a:rPr lang="en-US" dirty="0">
                <a:sym typeface="+mn-ea"/>
              </a:rPr>
              <a:t>Decision tree</a:t>
            </a:r>
            <a:endParaRPr lang="en-US" dirty="0"/>
          </a:p>
          <a:p>
            <a:pPr lvl="1"/>
            <a:r>
              <a:rPr lang="en-US" dirty="0" err="1">
                <a:sym typeface="+mn-ea"/>
              </a:rPr>
              <a:t>GridSearchCV</a:t>
            </a:r>
            <a:r>
              <a:rPr lang="en-US" dirty="0">
                <a:sym typeface="+mn-ea"/>
              </a:rPr>
              <a:t> best score: </a:t>
            </a:r>
            <a:r>
              <a:rPr lang="en-MY" dirty="0">
                <a:sym typeface="+mn-ea"/>
              </a:rPr>
              <a:t>0.8892857142857142</a:t>
            </a:r>
            <a:endParaRPr lang="en-MY" dirty="0"/>
          </a:p>
          <a:p>
            <a:pPr lvl="1"/>
            <a:r>
              <a:rPr lang="en-MY" dirty="0">
                <a:sym typeface="+mn-ea"/>
              </a:rPr>
              <a:t>Accuracy score on test set: 0.8333333333333334</a:t>
            </a:r>
            <a:endParaRPr lang="en-US"/>
          </a:p>
        </p:txBody>
      </p:sp>
      <p:sp>
        <p:nvSpPr>
          <p:cNvPr id="12" name="Text Box 11"/>
          <p:cNvSpPr txBox="1"/>
          <p:nvPr/>
        </p:nvSpPr>
        <p:spPr>
          <a:xfrm>
            <a:off x="2108200" y="3719830"/>
            <a:ext cx="7479665" cy="3138170"/>
          </a:xfrm>
          <a:prstGeom prst="rect">
            <a:avLst/>
          </a:prstGeom>
          <a:noFill/>
        </p:spPr>
        <p:txBody>
          <a:bodyPr wrap="square" rtlCol="0" anchor="t">
            <a:spAutoFit/>
          </a:bodyPr>
          <a:p>
            <a:r>
              <a:rPr lang="en-US" dirty="0">
                <a:sym typeface="+mn-ea"/>
              </a:rPr>
              <a:t>Putting the results of all 4 models side by side, we can see that they all share the same accuracy score and confusion matrix when tested on the test set. </a:t>
            </a:r>
            <a:endParaRPr lang="en-US" dirty="0"/>
          </a:p>
          <a:p>
            <a:r>
              <a:rPr lang="en-US" dirty="0">
                <a:sym typeface="+mn-ea"/>
              </a:rPr>
              <a:t>Therefore, their </a:t>
            </a:r>
            <a:r>
              <a:rPr lang="en-US" dirty="0" err="1">
                <a:sym typeface="+mn-ea"/>
              </a:rPr>
              <a:t>GridSearchCV</a:t>
            </a:r>
            <a:r>
              <a:rPr lang="en-US" dirty="0">
                <a:sym typeface="+mn-ea"/>
              </a:rPr>
              <a:t> best scores are used to rank them instead. Based on the </a:t>
            </a:r>
            <a:r>
              <a:rPr lang="en-US" dirty="0" err="1">
                <a:sym typeface="+mn-ea"/>
              </a:rPr>
              <a:t>GridSearchCV</a:t>
            </a:r>
            <a:r>
              <a:rPr lang="en-US" dirty="0">
                <a:sym typeface="+mn-ea"/>
              </a:rPr>
              <a:t> best scores, the models are ranked in the following order with the first being the best and the last one being the worst:</a:t>
            </a:r>
            <a:endParaRPr lang="en-US" dirty="0"/>
          </a:p>
          <a:p>
            <a:pPr marL="800100" lvl="1" indent="-342900">
              <a:buFont typeface="+mj-lt"/>
              <a:buAutoNum type="arabicPeriod"/>
            </a:pPr>
            <a:r>
              <a:rPr lang="en-MY" dirty="0">
                <a:sym typeface="+mn-ea"/>
              </a:rPr>
              <a:t>Decision tree (</a:t>
            </a:r>
            <a:r>
              <a:rPr lang="en-MY" dirty="0" err="1">
                <a:sym typeface="+mn-ea"/>
              </a:rPr>
              <a:t>GridSearchCV</a:t>
            </a:r>
            <a:r>
              <a:rPr lang="en-MY" dirty="0">
                <a:sym typeface="+mn-ea"/>
              </a:rPr>
              <a:t> best score: 0.8892857142857142) </a:t>
            </a:r>
            <a:endParaRPr lang="en-MY" dirty="0"/>
          </a:p>
          <a:p>
            <a:pPr marL="800100" lvl="1" indent="-342900">
              <a:buFont typeface="+mj-lt"/>
              <a:buAutoNum type="arabicPeriod"/>
            </a:pPr>
            <a:r>
              <a:rPr lang="en-MY" dirty="0">
                <a:sym typeface="+mn-ea"/>
              </a:rPr>
              <a:t>K nearest </a:t>
            </a:r>
            <a:r>
              <a:rPr lang="en-MY" dirty="0" err="1">
                <a:sym typeface="+mn-ea"/>
              </a:rPr>
              <a:t>neighbors</a:t>
            </a:r>
            <a:r>
              <a:rPr lang="en-MY" dirty="0">
                <a:sym typeface="+mn-ea"/>
              </a:rPr>
              <a:t>, KNN (</a:t>
            </a:r>
            <a:r>
              <a:rPr lang="en-MY" dirty="0" err="1">
                <a:sym typeface="+mn-ea"/>
              </a:rPr>
              <a:t>GridSearchCV</a:t>
            </a:r>
            <a:r>
              <a:rPr lang="en-MY" dirty="0">
                <a:sym typeface="+mn-ea"/>
              </a:rPr>
              <a:t> best score:</a:t>
            </a:r>
            <a:r>
              <a:rPr lang="en-US" dirty="0">
                <a:sym typeface="+mn-ea"/>
              </a:rPr>
              <a:t> </a:t>
            </a:r>
            <a:r>
              <a:rPr lang="en-MY" dirty="0">
                <a:sym typeface="+mn-ea"/>
              </a:rPr>
              <a:t>0.8482142857142858)</a:t>
            </a:r>
            <a:endParaRPr lang="en-MY" dirty="0"/>
          </a:p>
          <a:p>
            <a:pPr marL="800100" lvl="1" indent="-342900">
              <a:buFont typeface="+mj-lt"/>
              <a:buAutoNum type="arabicPeriod"/>
            </a:pPr>
            <a:r>
              <a:rPr lang="en-MY" dirty="0">
                <a:sym typeface="+mn-ea"/>
              </a:rPr>
              <a:t>Support vector machine, SVM (</a:t>
            </a:r>
            <a:r>
              <a:rPr lang="en-MY" dirty="0" err="1">
                <a:sym typeface="+mn-ea"/>
              </a:rPr>
              <a:t>GridSearchCV</a:t>
            </a:r>
            <a:r>
              <a:rPr lang="en-MY" dirty="0">
                <a:sym typeface="+mn-ea"/>
              </a:rPr>
              <a:t> best score: 0.8482142857142856)</a:t>
            </a:r>
            <a:endParaRPr lang="en-MY" dirty="0"/>
          </a:p>
          <a:p>
            <a:pPr marL="800100" lvl="1" indent="-342900">
              <a:buFont typeface="+mj-lt"/>
              <a:buAutoNum type="arabicPeriod"/>
            </a:pPr>
            <a:r>
              <a:rPr lang="en-MY" dirty="0">
                <a:sym typeface="+mn-ea"/>
              </a:rPr>
              <a:t>Logistic regression (</a:t>
            </a:r>
            <a:r>
              <a:rPr lang="en-MY" dirty="0" err="1">
                <a:sym typeface="+mn-ea"/>
              </a:rPr>
              <a:t>GridSearchCV</a:t>
            </a:r>
            <a:r>
              <a:rPr lang="en-MY" dirty="0">
                <a:sym typeface="+mn-ea"/>
              </a:rPr>
              <a:t> best score: 0.8464285714285713)</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Content Placeholder 1"/>
          <p:cNvPicPr>
            <a:picLocks noChangeAspect="1"/>
          </p:cNvPicPr>
          <p:nvPr>
            <p:ph sz="half" idx="1"/>
          </p:nvPr>
        </p:nvPicPr>
        <p:blipFill>
          <a:blip r:embed="rId2"/>
          <a:stretch>
            <a:fillRect/>
          </a:stretch>
        </p:blipFill>
        <p:spPr>
          <a:xfrm>
            <a:off x="951865" y="1772285"/>
            <a:ext cx="4673600" cy="35941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 Box 1"/>
          <p:cNvSpPr txBox="1"/>
          <p:nvPr/>
        </p:nvSpPr>
        <p:spPr>
          <a:xfrm>
            <a:off x="770255" y="1605280"/>
            <a:ext cx="9719310" cy="2306955"/>
          </a:xfrm>
          <a:prstGeom prst="rect">
            <a:avLst/>
          </a:prstGeom>
          <a:noFill/>
        </p:spPr>
        <p:txBody>
          <a:bodyPr wrap="square" rtlCol="0" anchor="t">
            <a:spAutoFit/>
          </a:bodyPr>
          <a:p>
            <a:pPr marL="285750" indent="-285750">
              <a:buFont typeface="Arial" panose="020B0604020202020204" pitchFamily="34" charset="0"/>
              <a:buChar char="•"/>
            </a:pPr>
            <a:r>
              <a:rPr lang="en-MY" dirty="0">
                <a:sym typeface="+mn-ea"/>
              </a:rPr>
              <a:t>In this project, we try to predict if the first stage of a given Falcon 9 launch will land in order to determine the cost of a launch.</a:t>
            </a:r>
            <a:endParaRPr lang="en-MY" dirty="0"/>
          </a:p>
          <a:p>
            <a:pPr marL="285750" indent="-285750">
              <a:buFont typeface="Arial" panose="020B0604020202020204" pitchFamily="34" charset="0"/>
              <a:buChar char="•"/>
            </a:pPr>
            <a:r>
              <a:rPr lang="en-MY" dirty="0">
                <a:sym typeface="+mn-ea"/>
              </a:rPr>
              <a:t>Each feature of a Falcon 9 launch, such as its payload mass or orbit type, may affect the mission outcome in a certain way. </a:t>
            </a:r>
            <a:endParaRPr lang="en-MY" dirty="0"/>
          </a:p>
          <a:p>
            <a:pPr marL="285750" indent="-285750">
              <a:buFont typeface="Arial" panose="020B0604020202020204" pitchFamily="34" charset="0"/>
              <a:buChar char="•"/>
            </a:pPr>
            <a:r>
              <a:rPr lang="en-MY" dirty="0">
                <a:sym typeface="+mn-ea"/>
              </a:rPr>
              <a:t>Several machine learning algorithms are employed to learn the patterns of past Falcon 9 launch data to produce predictive models that can be used to predict the outcome of a Falcon 9 launch.</a:t>
            </a:r>
            <a:endParaRPr lang="en-MY" dirty="0"/>
          </a:p>
          <a:p>
            <a:pPr marL="285750" indent="-285750">
              <a:buFont typeface="Arial" panose="020B0604020202020204" pitchFamily="34" charset="0"/>
              <a:buChar char="•"/>
            </a:pPr>
            <a:r>
              <a:rPr lang="en-MY" dirty="0">
                <a:sym typeface="+mn-ea"/>
              </a:rPr>
              <a:t>The predictive model produced by decision tree algorithm performed the best among the 4 machine learning algorithms employed. </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a:sym typeface="+mn-ea"/>
              </a:rPr>
              <a:t>%sql SELECT BOOSTER_VERSION FROM SPACE WHERE LANDING__OUTCOME = 'Success (drone ship)' AND PAYLOAD_MASS__KG_ =1000;</a:t>
            </a:r>
            <a:endParaRPr lang="en-US" sz="2200">
              <a:solidFill>
                <a:schemeClr val="accent3">
                  <a:lumMod val="25000"/>
                </a:schemeClr>
              </a:solidFill>
              <a:latin typeface="Abadi"/>
              <a:sym typeface="+mn-ea"/>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To know the payload_mass_kg which is 1000</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655955" y="1617345"/>
            <a:ext cx="11164570" cy="405955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2"/>
            <a:r>
              <a:rPr lang="en-US" sz="7600" dirty="0">
                <a:sym typeface="+mn-ea"/>
              </a:rPr>
              <a:t>SpaceX API</a:t>
            </a:r>
            <a:endParaRPr lang="en-US" sz="7600" dirty="0"/>
          </a:p>
          <a:p>
            <a:pPr lvl="2"/>
            <a:r>
              <a:rPr lang="en-US" sz="7600" dirty="0">
                <a:sym typeface="+mn-ea"/>
              </a:rPr>
              <a:t>Web 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lvl="2"/>
            <a:r>
              <a:rPr lang="en-US" sz="8800" dirty="0">
                <a:sym typeface="+mn-ea"/>
              </a:rPr>
              <a:t>Pandas and NumPy </a:t>
            </a:r>
            <a:endParaRPr lang="en-US" sz="8800" dirty="0"/>
          </a:p>
          <a:p>
            <a:pPr lvl="2"/>
            <a:r>
              <a:rPr lang="en-US" sz="8800" dirty="0">
                <a:sym typeface="+mn-ea"/>
              </a:rPr>
              <a:t>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lvl="2"/>
            <a:r>
              <a:rPr lang="en-US" sz="8800" dirty="0">
                <a:sym typeface="+mn-ea"/>
              </a:rPr>
              <a:t>Matplotlib and Seaborn</a:t>
            </a:r>
            <a:endParaRPr lang="en-US" sz="8800" dirty="0"/>
          </a:p>
          <a:p>
            <a:pPr lvl="2"/>
            <a:r>
              <a:rPr lang="en-US" sz="8800" dirty="0">
                <a:sym typeface="+mn-ea"/>
              </a:rPr>
              <a:t>Folium</a:t>
            </a:r>
            <a:endParaRPr lang="en-US" sz="8800" dirty="0"/>
          </a:p>
          <a:p>
            <a:pPr lvl="2"/>
            <a:r>
              <a:rPr lang="en-US" sz="8800" dirty="0">
                <a:sym typeface="+mn-ea"/>
              </a:rPr>
              <a:t>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2"/>
            <a:r>
              <a:rPr lang="en-US" sz="8800" dirty="0">
                <a:sym typeface="+mn-ea"/>
              </a:rPr>
              <a:t>Matplotlib and Seaborn</a:t>
            </a:r>
            <a:endParaRPr lang="en-US" sz="8800" dirty="0"/>
          </a:p>
          <a:p>
            <a:pPr lvl="2"/>
            <a:r>
              <a:rPr lang="en-US" sz="8800" dirty="0">
                <a:sym typeface="+mn-ea"/>
              </a:rPr>
              <a:t>Folium</a:t>
            </a:r>
            <a:endParaRPr lang="en-US" sz="8800" dirty="0"/>
          </a:p>
          <a:p>
            <a:pPr lvl="2"/>
            <a:r>
              <a:rPr lang="en-US" sz="8800" dirty="0">
                <a:sym typeface="+mn-ea"/>
              </a:rPr>
              <a:t>Dash</a:t>
            </a:r>
            <a:endParaRPr lang="en-US" sz="8800" dirty="0"/>
          </a:p>
          <a:p>
            <a:pPr marL="0" indent="0">
              <a:lnSpc>
                <a:spcPct val="120000"/>
              </a:lnSpc>
              <a:spcBef>
                <a:spcPts val="1400"/>
              </a:spcBef>
              <a:buNone/>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r>
              <a:rPr lang="en-US"/>
              <a:t> </a:t>
            </a:r>
            <a:endParaRPr lang="en-US"/>
          </a:p>
        </p:txBody>
      </p:sp>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395730"/>
            <a:ext cx="11050905" cy="2963545"/>
          </a:xfrm>
          <a:prstGeom prst="rect">
            <a:avLst/>
          </a:prstGeom>
        </p:spPr>
        <p:txBody>
          <a:bodyPr/>
          <a:lstStyle/>
          <a:p>
            <a:pPr marL="0" indent="0">
              <a:buNone/>
            </a:pPr>
            <a:r>
              <a:rPr lang="en-US" sz="2200" dirty="0">
                <a:sym typeface="+mn-ea"/>
              </a:rPr>
              <a:t>SpaceX API</a:t>
            </a:r>
            <a:endParaRPr lang="en-US" sz="2200" dirty="0"/>
          </a:p>
          <a:p>
            <a:pPr lvl="1"/>
            <a:r>
              <a:rPr lang="en-US" sz="2200" dirty="0">
                <a:sym typeface="+mn-ea"/>
              </a:rPr>
              <a:t>The Json used is </a:t>
            </a:r>
            <a:r>
              <a:rPr lang="en-MY" sz="2200" u="sng" dirty="0">
                <a:sym typeface="+mn-ea"/>
                <a:hlinkClick r:id="rId2"/>
              </a:rPr>
              <a:t>https://cf-courses-data.s3.us.cloud-object-storage.appdomain.cloud/IBM-DS0321EN-SkillsNetwork/datasets/API_call_spacex_api.json</a:t>
            </a:r>
            <a:r>
              <a:rPr lang="en-MY" sz="2200" u="sng" dirty="0">
                <a:sym typeface="+mn-ea"/>
              </a:rPr>
              <a:t>.</a:t>
            </a:r>
            <a:endParaRPr lang="en-MY" sz="2200" u="sng" dirty="0"/>
          </a:p>
          <a:p>
            <a:pPr lvl="1"/>
            <a:r>
              <a:rPr lang="en-MY" sz="2200" dirty="0">
                <a:sym typeface="+mn-ea"/>
              </a:rPr>
              <a:t>The API provides data about many types of rocket launches done by SpaceX, the data is therefore filtered to include only Falcon 9 launches.</a:t>
            </a:r>
            <a:endParaRPr lang="en-MY" sz="2200" dirty="0"/>
          </a:p>
          <a:p>
            <a:pPr lvl="1"/>
            <a:r>
              <a:rPr lang="en-MY" sz="2200" dirty="0">
                <a:sym typeface="+mn-ea"/>
              </a:rPr>
              <a:t>Every missing value in the data is replaced the mean </a:t>
            </a:r>
            <a:r>
              <a:rPr lang="en-US" sz="2200" dirty="0">
                <a:sym typeface="+mn-ea"/>
              </a:rPr>
              <a:t>the column that the missing value belongs to. </a:t>
            </a:r>
            <a:endParaRPr lang="en-US" sz="2200" dirty="0"/>
          </a:p>
          <a:p>
            <a:pPr lvl="1"/>
            <a:r>
              <a:rPr lang="en-US" sz="2200" dirty="0">
                <a:sym typeface="+mn-ea"/>
              </a:rPr>
              <a:t>We end up with 90 rows or instances and 17 columns or features. The picture below shows the first few rows of the data:</a:t>
            </a:r>
            <a:endParaRPr lang="en-US" sz="2200" dirty="0"/>
          </a:p>
          <a:p>
            <a:pPr marL="0" indent="0">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8" name="Content Placeholder 7"/>
          <p:cNvPicPr>
            <a:picLocks noChangeAspect="1"/>
          </p:cNvPicPr>
          <p:nvPr>
            <p:ph sz="half" idx="2"/>
          </p:nvPr>
        </p:nvPicPr>
        <p:blipFill>
          <a:blip r:embed="rId3"/>
          <a:stretch>
            <a:fillRect/>
          </a:stretch>
        </p:blipFill>
        <p:spPr>
          <a:xfrm>
            <a:off x="1548130" y="4359275"/>
            <a:ext cx="9754870" cy="16306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xfrm>
            <a:off x="770890" y="1353820"/>
            <a:ext cx="10582910" cy="3349625"/>
          </a:xfrm>
          <a:prstGeom prst="rect">
            <a:avLst/>
          </a:prstGeom>
        </p:spPr>
        <p:txBody>
          <a:bodyPr vert="horz" lIns="91440" tIns="45720" rIns="91440" bIns="45720" rtlCol="0" anchor="t">
            <a:normAutofit/>
          </a:bodyPr>
          <a:lstStyle/>
          <a:p>
            <a:pPr>
              <a:lnSpc>
                <a:spcPct val="100000"/>
              </a:lnSpc>
              <a:spcBef>
                <a:spcPts val="1400"/>
              </a:spcBef>
            </a:pPr>
            <a:r>
              <a:rPr lang="en-US" sz="2200" dirty="0">
                <a:sym typeface="+mn-ea"/>
              </a:rPr>
              <a:t>Web scraping</a:t>
            </a:r>
            <a:endParaRPr lang="en-US" sz="2200" dirty="0"/>
          </a:p>
          <a:p>
            <a:pPr lvl="1"/>
            <a:r>
              <a:rPr lang="en-US" sz="2200" dirty="0">
                <a:sym typeface="+mn-ea"/>
              </a:rPr>
              <a:t>The data is scraped from  </a:t>
            </a:r>
            <a:r>
              <a:rPr lang="en-MY" sz="2200" dirty="0">
                <a:sym typeface="+mn-ea"/>
                <a:hlinkClick r:id="rId2"/>
              </a:rPr>
              <a:t>https://en.wikipedia.org/w/index.php?title=List_of_Falcon_9_and_Falcon_Heavy_launches&amp;oldid=1027686922</a:t>
            </a:r>
            <a:endParaRPr lang="en-MY" sz="2200" dirty="0"/>
          </a:p>
          <a:p>
            <a:pPr lvl="1"/>
            <a:r>
              <a:rPr lang="en-MY" sz="2200" dirty="0">
                <a:sym typeface="+mn-ea"/>
              </a:rPr>
              <a:t>The website contains only the data about Falcon 9 launches.</a:t>
            </a:r>
            <a:endParaRPr lang="en-MY" sz="2200" dirty="0"/>
          </a:p>
          <a:p>
            <a:pPr lvl="1"/>
            <a:r>
              <a:rPr lang="en-US" sz="2200" dirty="0">
                <a:sym typeface="+mn-ea"/>
              </a:rPr>
              <a:t>We end up with 121 rows or instances and 11 columns or features. The picture below shows the first few rows of the data:</a:t>
            </a:r>
            <a:endParaRPr lang="en-US" sz="2200" dirty="0"/>
          </a:p>
          <a:p>
            <a:r>
              <a:rPr lang="en-US"/>
              <a:t>github - </a:t>
            </a:r>
            <a:r>
              <a:rPr lang="en-US" sz="1555"/>
              <a:t>https://github.com/RadhikaVispute/AppliedDataScienceCapstone.git </a:t>
            </a:r>
            <a:endParaRPr lang="en-US" sz="1555"/>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10" name="Content Placeholder 7"/>
          <p:cNvPicPr>
            <a:picLocks noChangeAspect="1"/>
          </p:cNvPicPr>
          <p:nvPr>
            <p:ph sz="half" idx="1"/>
          </p:nvPr>
        </p:nvPicPr>
        <p:blipFill>
          <a:blip r:embed="rId3"/>
          <a:stretch>
            <a:fillRect/>
          </a:stretch>
        </p:blipFill>
        <p:spPr>
          <a:xfrm>
            <a:off x="1139190" y="4703445"/>
            <a:ext cx="10285730" cy="1719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655" y="1792605"/>
            <a:ext cx="9394190" cy="4232910"/>
          </a:xfrm>
          <a:prstGeom prst="rect">
            <a:avLst/>
          </a:prstGeom>
        </p:spPr>
        <p:txBody>
          <a:bodyPr lIns="91440" tIns="45720" rIns="91440" bIns="45720" anchor="t">
            <a:noAutofit/>
          </a:bodyPr>
          <a:lstStyle/>
          <a:p>
            <a:pPr>
              <a:lnSpc>
                <a:spcPct val="100000"/>
              </a:lnSpc>
              <a:spcBef>
                <a:spcPts val="1400"/>
              </a:spcBef>
            </a:pPr>
            <a:r>
              <a:rPr lang="en-US" sz="2200" dirty="0">
                <a:sym typeface="+mn-ea"/>
              </a:rPr>
              <a:t>The data is later processed so that there are no missing entries and categorical features are encoded using one-hot encoding.</a:t>
            </a:r>
            <a:endParaRPr lang="en-US" sz="2200" dirty="0"/>
          </a:p>
          <a:p>
            <a:pPr>
              <a:lnSpc>
                <a:spcPct val="100000"/>
              </a:lnSpc>
              <a:spcBef>
                <a:spcPts val="1400"/>
              </a:spcBef>
            </a:pPr>
            <a:r>
              <a:rPr lang="en-US" sz="2200" dirty="0">
                <a:sym typeface="+mn-ea"/>
              </a:rPr>
              <a:t>An extra column called ‘Class’ is also added to the data frame. The column ‘Class’ contains 0 if a given launch is failed and 1 if it is successful.</a:t>
            </a:r>
            <a:endParaRPr lang="en-US" sz="2200" dirty="0"/>
          </a:p>
          <a:p>
            <a:pPr>
              <a:lnSpc>
                <a:spcPct val="100000"/>
              </a:lnSpc>
              <a:spcBef>
                <a:spcPts val="1400"/>
              </a:spcBef>
            </a:pPr>
            <a:r>
              <a:rPr lang="en-US" sz="2200" dirty="0">
                <a:sym typeface="+mn-ea"/>
              </a:rPr>
              <a:t>In the end, we end up with 90 rows or instances and 83 columns or features.</a:t>
            </a:r>
            <a:endParaRPr lang="en-US" sz="2200" dirty="0"/>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10284</Words>
  <Application>WPS Presentation</Application>
  <PresentationFormat>Widescreen</PresentationFormat>
  <Paragraphs>354</Paragraphs>
  <Slides>46</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Calibri</vt:lpstr>
      <vt:lpstr>Microsoft YaHei</vt:lpstr>
      <vt:lpstr>Arial Unicode MS</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50028052</cp:lastModifiedBy>
  <cp:revision>200</cp:revision>
  <dcterms:created xsi:type="dcterms:W3CDTF">2021-04-29T18:58:00Z</dcterms:created>
  <dcterms:modified xsi:type="dcterms:W3CDTF">2022-11-08T19:48:45Z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9A012BF37559495BAD03E39BF9E53613</vt:lpwstr>
  </property>
  <property fmtid="{D5CDD505-2E9C-101B-9397-08002B2CF9AE}" pid="4" name="KSOProductBuildVer">
    <vt:lpwstr>1033-11.2.0.11191</vt:lpwstr>
  </property>
</Properties>
</file>